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62" r:id="rId6"/>
  </p:sldIdLst>
  <p:sldSz cx="7559675" cy="10439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A50F"/>
    <a:srgbClr val="DDAE04"/>
    <a:srgbClr val="008563"/>
    <a:srgbClr val="222A55"/>
    <a:srgbClr val="86CAC2"/>
    <a:srgbClr val="009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AFF6C-B322-4784-ABE0-E386404049B3}" v="4" dt="2022-04-05T13:05:14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5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3595B-ED55-4D6C-948F-98DD39C108CF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1233488"/>
            <a:ext cx="2408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4082-760C-4282-84ED-EBF6F82AA6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82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FC4B-2975-4D3E-A667-EDBD5AECA40E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22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C8CC-1A81-497C-8C51-0B52A5504388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3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E4D8-2305-4CD3-ACD4-DE7CDE85AAA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04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5040-4070-4F2B-BDC6-19FEC709460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3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386F-4B07-416E-870F-DA15422CF591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9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F2A-2D18-415D-AFAB-59352AC48BD4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36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7F09-A1D0-4AD6-9B80-05172CB57C4A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07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19D8-8B64-4278-8EEA-FD8DCD60832A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89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64BA-8FAE-482D-BAE2-BBA8DF678E5C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7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44C2-91BA-4447-A445-D9051C34D145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5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5546-9DD1-4EB1-8008-F043DFADCE9D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24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2A18-36F4-47C8-ABFF-A0F8FA5D12FE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Formation xxxxx</a:t>
            </a:r>
            <a:endParaRPr lang="fr-FR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8863-B43C-4E8C-AA58-082AEBD6F3EF}" type="slidenum">
              <a:rPr lang="fr-FR" smtClean="0"/>
              <a:pPr/>
              <a:t>‹N°›</a:t>
            </a:fld>
            <a:endParaRPr lang="fr-FR" b="1"/>
          </a:p>
        </p:txBody>
      </p:sp>
    </p:spTree>
    <p:extLst>
      <p:ext uri="{BB962C8B-B14F-4D97-AF65-F5344CB8AC3E}">
        <p14:creationId xmlns:p14="http://schemas.microsoft.com/office/powerpoint/2010/main" val="14373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hyperlink" Target="mailto:s.hennebelle@ireps-bfc.org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hyperlink" Target="https://docs.google.com/forms/d/e/1FAIpQLSdKQwZK_MrJc9dOBPELQy82widt2x4y6IuJdIHJZhNk9JbRSg/viewform?usp=pp_ur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 descr="Une image contenant texte, silhouette&#10;&#10;Description générée automatiquement">
            <a:extLst>
              <a:ext uri="{FF2B5EF4-FFF2-40B4-BE49-F238E27FC236}">
                <a16:creationId xmlns:a16="http://schemas.microsoft.com/office/drawing/2014/main" id="{06D2D067-E12D-434A-B4AB-C87865DA62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3"/>
          <a:stretch/>
        </p:blipFill>
        <p:spPr>
          <a:xfrm>
            <a:off x="-17772" y="125436"/>
            <a:ext cx="7577448" cy="6210065"/>
          </a:xfrm>
          <a:prstGeom prst="rect">
            <a:avLst/>
          </a:prstGeom>
        </p:spPr>
      </p:pic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930AF6F7-D1E6-4A9B-A0D5-16CDEFA0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63A1-1B0D-4938-9896-10D1375F346D}" type="datetime1">
              <a:rPr lang="fr-FR" smtClean="0"/>
              <a:t>20/04/2022</a:t>
            </a:fld>
            <a:endParaRPr lang="fr-FR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FC531028-F945-4B7E-9248-40119150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Formation xxxxx</a:t>
            </a:r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4519F0B9-7B9E-4B31-8B9B-8D02C653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8863-B43C-4E8C-AA58-082AEBD6F3EF}" type="slidenum">
              <a:rPr lang="fr-FR" smtClean="0"/>
              <a:t>1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CC0C9C-EE3A-4C63-AF36-F47DF48FF463}"/>
              </a:ext>
            </a:extLst>
          </p:cNvPr>
          <p:cNvSpPr/>
          <p:nvPr/>
        </p:nvSpPr>
        <p:spPr>
          <a:xfrm>
            <a:off x="-13201" y="4467023"/>
            <a:ext cx="7566956" cy="5972377"/>
          </a:xfrm>
          <a:prstGeom prst="rect">
            <a:avLst/>
          </a:prstGeom>
          <a:solidFill>
            <a:srgbClr val="009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1B23F-6D0E-458F-8CC7-837119B5A9F7}"/>
              </a:ext>
            </a:extLst>
          </p:cNvPr>
          <p:cNvSpPr/>
          <p:nvPr/>
        </p:nvSpPr>
        <p:spPr>
          <a:xfrm>
            <a:off x="5232400" y="-1"/>
            <a:ext cx="1807547" cy="1955801"/>
          </a:xfrm>
          <a:prstGeom prst="rect">
            <a:avLst/>
          </a:prstGeom>
          <a:solidFill>
            <a:srgbClr val="008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3F9D0D-2A70-4566-87C7-F8F93FBE4609}"/>
              </a:ext>
            </a:extLst>
          </p:cNvPr>
          <p:cNvSpPr txBox="1"/>
          <p:nvPr/>
        </p:nvSpPr>
        <p:spPr>
          <a:xfrm>
            <a:off x="5002033" y="310920"/>
            <a:ext cx="2374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14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JUIN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A768E6D-E6E7-47EB-8CB0-8BAF00EE14A3}"/>
              </a:ext>
            </a:extLst>
          </p:cNvPr>
          <p:cNvSpPr/>
          <p:nvPr/>
        </p:nvSpPr>
        <p:spPr>
          <a:xfrm>
            <a:off x="399245" y="8866170"/>
            <a:ext cx="6812924" cy="1987650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353AC13-5088-4B11-B2EA-990149F02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74" y="9013135"/>
            <a:ext cx="2791466" cy="1218446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D362D08-473A-407D-8223-EB61A532C9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986" y="9185535"/>
            <a:ext cx="1070618" cy="84544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48635AE-D66A-440A-9ADC-789EFE875A9E}"/>
              </a:ext>
            </a:extLst>
          </p:cNvPr>
          <p:cNvSpPr/>
          <p:nvPr/>
        </p:nvSpPr>
        <p:spPr>
          <a:xfrm>
            <a:off x="5232400" y="1955800"/>
            <a:ext cx="1807547" cy="571689"/>
          </a:xfrm>
          <a:prstGeom prst="rect">
            <a:avLst/>
          </a:prstGeom>
          <a:solidFill>
            <a:srgbClr val="86C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/>
              <a:t>RRAPPS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D2E85AA-7265-4136-A719-2870689FEF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94" y="860091"/>
            <a:ext cx="2022352" cy="1431158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3F953DDC-5548-4C05-AC5A-BD8FB8A93B0B}"/>
              </a:ext>
            </a:extLst>
          </p:cNvPr>
          <p:cNvSpPr/>
          <p:nvPr/>
        </p:nvSpPr>
        <p:spPr>
          <a:xfrm>
            <a:off x="2220655" y="5799815"/>
            <a:ext cx="5339021" cy="1555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Présentation du référentiel régional</a:t>
            </a:r>
            <a:br>
              <a:rPr lang="fr-FR" sz="2400" b="1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 Renforcement des compétences psychosociales : les critères d’efficacité »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4EEE7286-338B-4B6A-B710-24CB479636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16" y="2722996"/>
            <a:ext cx="1298760" cy="2384188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3EF26A56-AA9D-4BA6-9889-A8690EA400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548" y="9062079"/>
            <a:ext cx="2235336" cy="111766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6A48152B-48B4-47F5-9B3E-8A9BA7F8714B}"/>
              </a:ext>
            </a:extLst>
          </p:cNvPr>
          <p:cNvSpPr/>
          <p:nvPr/>
        </p:nvSpPr>
        <p:spPr>
          <a:xfrm>
            <a:off x="2214734" y="4892842"/>
            <a:ext cx="5339021" cy="906972"/>
          </a:xfrm>
          <a:prstGeom prst="rect">
            <a:avLst/>
          </a:prstGeom>
          <a:solidFill>
            <a:srgbClr val="DDA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Webinaire départemental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4D7B97E-151E-4166-A959-7F3771BB1D0D}"/>
              </a:ext>
            </a:extLst>
          </p:cNvPr>
          <p:cNvSpPr txBox="1"/>
          <p:nvPr/>
        </p:nvSpPr>
        <p:spPr>
          <a:xfrm>
            <a:off x="2190840" y="7616123"/>
            <a:ext cx="497718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Actualisation de la classification</a:t>
            </a:r>
          </a:p>
          <a:p>
            <a:r>
              <a:rPr lang="fr-FR" sz="22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des CPS par Santé Publique France (2022)</a:t>
            </a:r>
            <a:endParaRPr lang="fr-FR" sz="2200" dirty="0">
              <a:solidFill>
                <a:srgbClr val="FFFFFF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22A63FD-8676-457B-8854-1387F282993D}"/>
              </a:ext>
            </a:extLst>
          </p:cNvPr>
          <p:cNvSpPr txBox="1"/>
          <p:nvPr/>
        </p:nvSpPr>
        <p:spPr>
          <a:xfrm>
            <a:off x="1734598" y="6724660"/>
            <a:ext cx="1259819" cy="125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</p:txBody>
      </p:sp>
      <p:sp>
        <p:nvSpPr>
          <p:cNvPr id="15" name="Étoile : 12 branches 14">
            <a:extLst>
              <a:ext uri="{FF2B5EF4-FFF2-40B4-BE49-F238E27FC236}">
                <a16:creationId xmlns:a16="http://schemas.microsoft.com/office/drawing/2014/main" id="{ECE4FC53-71C8-4BD5-9B8F-AAEED6BB142F}"/>
              </a:ext>
            </a:extLst>
          </p:cNvPr>
          <p:cNvSpPr/>
          <p:nvPr/>
        </p:nvSpPr>
        <p:spPr>
          <a:xfrm>
            <a:off x="142308" y="7241166"/>
            <a:ext cx="2004391" cy="1865443"/>
          </a:xfrm>
          <a:prstGeom prst="star12">
            <a:avLst/>
          </a:prstGeom>
          <a:solidFill>
            <a:srgbClr val="FAA50F"/>
          </a:solidFill>
          <a:ln>
            <a:solidFill>
              <a:srgbClr val="FAA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4797403-1DAA-4B13-9379-CE461AC92D06}"/>
              </a:ext>
            </a:extLst>
          </p:cNvPr>
          <p:cNvSpPr txBox="1"/>
          <p:nvPr/>
        </p:nvSpPr>
        <p:spPr>
          <a:xfrm rot="20672455">
            <a:off x="421906" y="7750245"/>
            <a:ext cx="2602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FF"/>
                </a:solidFill>
              </a:rPr>
              <a:t>Nouveau</a:t>
            </a:r>
          </a:p>
        </p:txBody>
      </p:sp>
    </p:spTree>
    <p:extLst>
      <p:ext uri="{BB962C8B-B14F-4D97-AF65-F5344CB8AC3E}">
        <p14:creationId xmlns:p14="http://schemas.microsoft.com/office/powerpoint/2010/main" val="292016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9952B73-4A73-4EA8-A033-48009A52F569}"/>
              </a:ext>
            </a:extLst>
          </p:cNvPr>
          <p:cNvSpPr/>
          <p:nvPr/>
        </p:nvSpPr>
        <p:spPr>
          <a:xfrm>
            <a:off x="-3" y="7395044"/>
            <a:ext cx="7559675" cy="3068187"/>
          </a:xfrm>
          <a:prstGeom prst="rect">
            <a:avLst/>
          </a:prstGeom>
          <a:solidFill>
            <a:srgbClr val="008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2BA6E1-50B7-4306-A12C-9F6AEFFDC5C7}"/>
              </a:ext>
            </a:extLst>
          </p:cNvPr>
          <p:cNvSpPr/>
          <p:nvPr/>
        </p:nvSpPr>
        <p:spPr>
          <a:xfrm>
            <a:off x="-2" y="4246538"/>
            <a:ext cx="7559675" cy="3148506"/>
          </a:xfrm>
          <a:prstGeom prst="rect">
            <a:avLst/>
          </a:prstGeom>
          <a:solidFill>
            <a:srgbClr val="DDA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58BFA5-9562-4280-A31D-493CE18B3333}"/>
              </a:ext>
            </a:extLst>
          </p:cNvPr>
          <p:cNvSpPr/>
          <p:nvPr/>
        </p:nvSpPr>
        <p:spPr>
          <a:xfrm>
            <a:off x="-4617" y="-11995"/>
            <a:ext cx="7559675" cy="1384300"/>
          </a:xfrm>
          <a:prstGeom prst="rect">
            <a:avLst/>
          </a:prstGeom>
          <a:solidFill>
            <a:srgbClr val="008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BFC9BFC-5594-41F5-8FE8-02B0B63E674E}"/>
              </a:ext>
            </a:extLst>
          </p:cNvPr>
          <p:cNvSpPr/>
          <p:nvPr/>
        </p:nvSpPr>
        <p:spPr>
          <a:xfrm>
            <a:off x="1361746" y="34875"/>
            <a:ext cx="6030457" cy="1263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Présentation et </a:t>
            </a:r>
            <a:r>
              <a:rPr lang="fr-FR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appropriation du référentiel CPS</a:t>
            </a:r>
            <a:br>
              <a:rPr lang="fr-FR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rofessionnels du département du Doubs</a:t>
            </a:r>
            <a:endParaRPr lang="fr-FR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45A9843-75F1-4E43-9788-FE99B103BDAD}"/>
              </a:ext>
            </a:extLst>
          </p:cNvPr>
          <p:cNvSpPr txBox="1"/>
          <p:nvPr/>
        </p:nvSpPr>
        <p:spPr>
          <a:xfrm>
            <a:off x="207753" y="1444259"/>
            <a:ext cx="3987507" cy="279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1300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300" b="1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référentiel d’intervention régional partagé sur le renforcement des compétences psychosociales</a:t>
            </a:r>
            <a:r>
              <a:rPr lang="fr-FR" sz="1300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vise à aider les professionnels de terrain à construire des interventions en promotion de la santé en ciblant le renforcement des compétences psychosociales, efficaces, et en</a:t>
            </a:r>
            <a:r>
              <a:rPr lang="fr-FR" sz="13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300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s’appuyant sur </a:t>
            </a: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données probantes et des programmes validés.</a:t>
            </a:r>
          </a:p>
          <a:p>
            <a:pPr algn="just">
              <a:spcAft>
                <a:spcPts val="800"/>
              </a:spcAft>
            </a:pP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</a:t>
            </a:r>
            <a:r>
              <a:rPr lang="fr-FR" sz="1300" b="1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webinaire </a:t>
            </a:r>
            <a:r>
              <a:rPr lang="fr-FR" sz="1300" b="1" dirty="0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départemental</a:t>
            </a:r>
            <a:r>
              <a:rPr lang="fr-FR" sz="1300" b="1" dirty="0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à destination des professionnels du champ de la prévention et promotion de la </a:t>
            </a:r>
            <a:r>
              <a:rPr lang="fr-FR" sz="1300" b="1">
                <a:solidFill>
                  <a:srgbClr val="222A5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</a:t>
            </a:r>
            <a:r>
              <a:rPr lang="fr-FR" sz="1300" b="1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(acteurs </a:t>
            </a:r>
            <a:r>
              <a:rPr lang="fr-FR" sz="1300" b="1" dirty="0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l’animation, professionnel de l’éducation….)  </a:t>
            </a: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pour objectif de favoriser les échanges, les apports et les retours d’expériences.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31671A4-9801-426B-9D63-0520A7D9593C}"/>
              </a:ext>
            </a:extLst>
          </p:cNvPr>
          <p:cNvSpPr txBox="1"/>
          <p:nvPr/>
        </p:nvSpPr>
        <p:spPr>
          <a:xfrm>
            <a:off x="337081" y="7675718"/>
            <a:ext cx="20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Inscriptions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694F470-5444-4808-8B38-1D6B8ADED4BA}"/>
              </a:ext>
            </a:extLst>
          </p:cNvPr>
          <p:cNvSpPr txBox="1"/>
          <p:nvPr/>
        </p:nvSpPr>
        <p:spPr>
          <a:xfrm>
            <a:off x="4567863" y="7685820"/>
            <a:ext cx="194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Renseignements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DFCCAD-2EAC-4535-946B-DB43E4B5796F}"/>
              </a:ext>
            </a:extLst>
          </p:cNvPr>
          <p:cNvSpPr/>
          <p:nvPr/>
        </p:nvSpPr>
        <p:spPr>
          <a:xfrm>
            <a:off x="347553" y="8159718"/>
            <a:ext cx="3872755" cy="1946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>
              <a:solidFill>
                <a:srgbClr val="222A55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84CD98-6DEA-46BA-9C0F-41E952F7AA23}"/>
              </a:ext>
            </a:extLst>
          </p:cNvPr>
          <p:cNvSpPr/>
          <p:nvPr/>
        </p:nvSpPr>
        <p:spPr>
          <a:xfrm>
            <a:off x="4567864" y="8159717"/>
            <a:ext cx="2734757" cy="1946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b="1">
              <a:solidFill>
                <a:srgbClr val="222A55"/>
              </a:solidFill>
            </a:endParaRP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44D1451E-02BA-4615-BF83-C39A14C34906}"/>
              </a:ext>
            </a:extLst>
          </p:cNvPr>
          <p:cNvGrpSpPr/>
          <p:nvPr/>
        </p:nvGrpSpPr>
        <p:grpSpPr>
          <a:xfrm>
            <a:off x="387094" y="4471958"/>
            <a:ext cx="6742917" cy="630225"/>
            <a:chOff x="296594" y="4278292"/>
            <a:chExt cx="6742917" cy="630225"/>
          </a:xfrm>
        </p:grpSpPr>
        <p:pic>
          <p:nvPicPr>
            <p:cNvPr id="16" name="Graphique 15" descr="Mille">
              <a:extLst>
                <a:ext uri="{FF2B5EF4-FFF2-40B4-BE49-F238E27FC236}">
                  <a16:creationId xmlns:a16="http://schemas.microsoft.com/office/drawing/2014/main" id="{061F3925-4F6D-450A-9F04-0766733FB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6594" y="4278292"/>
              <a:ext cx="630225" cy="630225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33A493EF-D799-4A6D-8C7C-36A6A312E260}"/>
                </a:ext>
              </a:extLst>
            </p:cNvPr>
            <p:cNvSpPr txBox="1"/>
            <p:nvPr/>
          </p:nvSpPr>
          <p:spPr>
            <a:xfrm>
              <a:off x="926819" y="4434127"/>
              <a:ext cx="6112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Objectifs :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B0396-1FCF-43A9-A543-8B03E199E890}"/>
              </a:ext>
            </a:extLst>
          </p:cNvPr>
          <p:cNvSpPr/>
          <p:nvPr/>
        </p:nvSpPr>
        <p:spPr>
          <a:xfrm>
            <a:off x="2109800" y="4466988"/>
            <a:ext cx="5192822" cy="1537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B4B89B63-813B-440B-B008-677A0F14103B}"/>
              </a:ext>
            </a:extLst>
          </p:cNvPr>
          <p:cNvGrpSpPr/>
          <p:nvPr/>
        </p:nvGrpSpPr>
        <p:grpSpPr>
          <a:xfrm>
            <a:off x="412897" y="6003992"/>
            <a:ext cx="6666359" cy="591844"/>
            <a:chOff x="334975" y="5033705"/>
            <a:chExt cx="6666359" cy="591844"/>
          </a:xfrm>
        </p:grpSpPr>
        <p:pic>
          <p:nvPicPr>
            <p:cNvPr id="15" name="Graphique 14" descr="Profil femelle">
              <a:extLst>
                <a:ext uri="{FF2B5EF4-FFF2-40B4-BE49-F238E27FC236}">
                  <a16:creationId xmlns:a16="http://schemas.microsoft.com/office/drawing/2014/main" id="{041866EF-A2BC-4A07-90F9-6F9C186D1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4975" y="5033705"/>
              <a:ext cx="591844" cy="591844"/>
            </a:xfrm>
            <a:prstGeom prst="rect">
              <a:avLst/>
            </a:prstGeom>
          </p:spPr>
        </p:pic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7FA1020-FB09-4DD1-BE43-A066E7CD78B9}"/>
                </a:ext>
              </a:extLst>
            </p:cNvPr>
            <p:cNvSpPr txBox="1"/>
            <p:nvPr/>
          </p:nvSpPr>
          <p:spPr>
            <a:xfrm>
              <a:off x="992048" y="5146883"/>
              <a:ext cx="6009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</a:rPr>
                <a:t>Public :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DBFC520-5067-44B7-B72F-D48ADFE916CB}"/>
              </a:ext>
            </a:extLst>
          </p:cNvPr>
          <p:cNvSpPr/>
          <p:nvPr/>
        </p:nvSpPr>
        <p:spPr>
          <a:xfrm>
            <a:off x="2109800" y="6112973"/>
            <a:ext cx="5192822" cy="656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algn="just"/>
            <a:r>
              <a:rPr lang="fr-FR" sz="14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Tout professionnel du champ de la prévention et promotion de la santé, professionnels de l’éducation nationale sur le département du Doubs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C6D378E0-713B-4955-951C-8F984E56DD77}"/>
              </a:ext>
            </a:extLst>
          </p:cNvPr>
          <p:cNvGrpSpPr/>
          <p:nvPr/>
        </p:nvGrpSpPr>
        <p:grpSpPr>
          <a:xfrm>
            <a:off x="438054" y="6663085"/>
            <a:ext cx="6653781" cy="566687"/>
            <a:chOff x="347553" y="5826937"/>
            <a:chExt cx="6653781" cy="566687"/>
          </a:xfrm>
        </p:grpSpPr>
        <p:pic>
          <p:nvPicPr>
            <p:cNvPr id="14" name="Graphique 13" descr="Chronomètre">
              <a:extLst>
                <a:ext uri="{FF2B5EF4-FFF2-40B4-BE49-F238E27FC236}">
                  <a16:creationId xmlns:a16="http://schemas.microsoft.com/office/drawing/2014/main" id="{8D4EF7EF-01D8-4F93-ABB7-5E1EE52DB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7553" y="5826937"/>
              <a:ext cx="566687" cy="566687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69AC929-4C18-46BC-80E4-FB412800F544}"/>
                </a:ext>
              </a:extLst>
            </p:cNvPr>
            <p:cNvSpPr txBox="1"/>
            <p:nvPr/>
          </p:nvSpPr>
          <p:spPr>
            <a:xfrm>
              <a:off x="992048" y="5940320"/>
              <a:ext cx="6009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</a:rPr>
                <a:t>Durée :</a:t>
              </a: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7041E834-2B64-4879-82BC-3DA1B1D660E7}"/>
              </a:ext>
            </a:extLst>
          </p:cNvPr>
          <p:cNvSpPr/>
          <p:nvPr/>
        </p:nvSpPr>
        <p:spPr>
          <a:xfrm>
            <a:off x="2120354" y="6898507"/>
            <a:ext cx="5205400" cy="424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/>
            <a:r>
              <a:rPr lang="fr-FR" sz="14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 webinaire de 2 heures via l’interface Teams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38FA1F0A-2F1E-4A21-A679-0B227D43BE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37" y="270318"/>
            <a:ext cx="1319289" cy="933621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AF2D7A54-FD82-4126-8D13-929728C1DCD7}"/>
              </a:ext>
            </a:extLst>
          </p:cNvPr>
          <p:cNvSpPr txBox="1"/>
          <p:nvPr/>
        </p:nvSpPr>
        <p:spPr>
          <a:xfrm>
            <a:off x="1921574" y="4493929"/>
            <a:ext cx="5404180" cy="1561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Outiller les professionnels pour le renforcement des CPS </a:t>
            </a: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447675" indent="-1809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Présenter le référentiel régional CPS</a:t>
            </a:r>
          </a:p>
          <a:p>
            <a:pPr marL="447675" indent="-1809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Partager ses expériences et enrichir ses pratiques</a:t>
            </a:r>
          </a:p>
          <a:p>
            <a:pPr marL="266700">
              <a:lnSpc>
                <a:spcPct val="150000"/>
              </a:lnSpc>
            </a:pPr>
            <a:r>
              <a:rPr lang="fr-FR" sz="1300" b="1" dirty="0">
                <a:solidFill>
                  <a:srgbClr val="222A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Découvrir la nouvelle classification des CPS de Santé Publique France</a:t>
            </a:r>
          </a:p>
          <a:p>
            <a:pPr marL="266700" algn="just">
              <a:lnSpc>
                <a:spcPct val="150000"/>
              </a:lnSpc>
            </a:pPr>
            <a:endParaRPr lang="fr-FR" sz="1300" dirty="0">
              <a:solidFill>
                <a:srgbClr val="222A5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B231DE8-F1D0-4A08-99F9-1AC34AD73C23}"/>
              </a:ext>
            </a:extLst>
          </p:cNvPr>
          <p:cNvSpPr txBox="1"/>
          <p:nvPr/>
        </p:nvSpPr>
        <p:spPr>
          <a:xfrm>
            <a:off x="237935" y="8353100"/>
            <a:ext cx="40845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b="1" dirty="0">
                <a:solidFill>
                  <a:srgbClr val="222A55"/>
                </a:solidFill>
              </a:rPr>
              <a:t>Inscription gratuite et obligatoire </a:t>
            </a:r>
            <a:r>
              <a:rPr lang="fr-FR" sz="1600" dirty="0">
                <a:solidFill>
                  <a:srgbClr val="222A55"/>
                </a:solidFill>
              </a:rPr>
              <a:t>en ligne </a:t>
            </a:r>
            <a:br>
              <a:rPr lang="fr-FR" sz="1600" dirty="0">
                <a:solidFill>
                  <a:srgbClr val="222A55"/>
                </a:solidFill>
              </a:rPr>
            </a:br>
            <a:r>
              <a:rPr lang="fr-FR" sz="1600" dirty="0">
                <a:solidFill>
                  <a:srgbClr val="222A55"/>
                </a:solidFill>
              </a:rPr>
              <a:t>avant le Mardi 7 juin 2022</a:t>
            </a:r>
            <a:br>
              <a:rPr lang="fr-FR" sz="1600" b="1" dirty="0">
                <a:solidFill>
                  <a:srgbClr val="222A55"/>
                </a:solidFill>
              </a:rPr>
            </a:br>
            <a:r>
              <a:rPr lang="fr-FR" sz="1600" dirty="0">
                <a:solidFill>
                  <a:srgbClr val="222A55"/>
                </a:solidFill>
              </a:rPr>
              <a:t>dans la limite des 30 places disponibles  </a:t>
            </a:r>
          </a:p>
          <a:p>
            <a:pPr indent="-285750" algn="ctr">
              <a:buFontTx/>
              <a:buChar char="-"/>
            </a:pPr>
            <a:endParaRPr lang="fr-FR" sz="1600" dirty="0">
              <a:solidFill>
                <a:srgbClr val="222A55"/>
              </a:solidFill>
              <a:highlight>
                <a:srgbClr val="FFFF00"/>
              </a:highlight>
            </a:endParaRPr>
          </a:p>
          <a:p>
            <a:pPr algn="ctr"/>
            <a:r>
              <a:rPr lang="fr-FR" sz="1600" b="1" dirty="0">
                <a:solidFill>
                  <a:srgbClr val="222A55"/>
                </a:solidFill>
              </a:rPr>
              <a:t>mardi 14 juin 2022 de 12h à 14h</a:t>
            </a:r>
          </a:p>
          <a:p>
            <a:pPr algn="ctr"/>
            <a:r>
              <a:rPr lang="fr-FR" sz="1600" dirty="0">
                <a:solidFill>
                  <a:srgbClr val="222A55"/>
                </a:solidFill>
                <a:hlinkClick r:id="rId9"/>
              </a:rPr>
              <a:t> CLIQUEZ ICI POUR VOUS INSCRIRE</a:t>
            </a:r>
            <a:endParaRPr lang="fr-FR" sz="1600" dirty="0">
              <a:solidFill>
                <a:srgbClr val="222A55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BA5E25-5E1C-4EF7-BFC6-66FE65388E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351370">
            <a:off x="4758548" y="1141317"/>
            <a:ext cx="2149074" cy="3049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D406630A-3C57-45F8-9BB5-352A282668DC}"/>
              </a:ext>
            </a:extLst>
          </p:cNvPr>
          <p:cNvSpPr txBox="1"/>
          <p:nvPr/>
        </p:nvSpPr>
        <p:spPr>
          <a:xfrm>
            <a:off x="4531460" y="8401910"/>
            <a:ext cx="27347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222A55"/>
                </a:solidFill>
              </a:rPr>
              <a:t>Sandrine </a:t>
            </a:r>
            <a:r>
              <a:rPr lang="fr-FR" sz="1400" b="1" dirty="0" err="1">
                <a:solidFill>
                  <a:srgbClr val="222A55"/>
                </a:solidFill>
              </a:rPr>
              <a:t>Hennebelle</a:t>
            </a:r>
            <a:endParaRPr lang="fr-FR" sz="1400" b="1" dirty="0">
              <a:solidFill>
                <a:srgbClr val="222A55"/>
              </a:solidFill>
            </a:endParaRPr>
          </a:p>
          <a:p>
            <a:pPr algn="ctr"/>
            <a:r>
              <a:rPr lang="fr-FR" sz="1400" b="1" dirty="0">
                <a:solidFill>
                  <a:srgbClr val="222A55"/>
                </a:solidFill>
              </a:rPr>
              <a:t>Marion </a:t>
            </a:r>
            <a:r>
              <a:rPr lang="fr-FR" sz="1400" b="1" dirty="0" err="1">
                <a:solidFill>
                  <a:srgbClr val="222A55"/>
                </a:solidFill>
              </a:rPr>
              <a:t>Saucet</a:t>
            </a:r>
            <a:endParaRPr lang="fr-FR" sz="1400" b="1" dirty="0">
              <a:solidFill>
                <a:srgbClr val="222A55"/>
              </a:solidFill>
            </a:endParaRPr>
          </a:p>
          <a:p>
            <a:pPr algn="ctr"/>
            <a:r>
              <a:rPr lang="fr-FR" sz="1400" dirty="0">
                <a:solidFill>
                  <a:srgbClr val="222A55"/>
                </a:solidFill>
              </a:rPr>
              <a:t>Chargées de projets, Ireps BFC 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endParaRPr lang="fr-FR" sz="1400" dirty="0"/>
          </a:p>
          <a:p>
            <a:pPr algn="ctr"/>
            <a:r>
              <a:rPr lang="fr-FR" sz="1400" dirty="0">
                <a:solidFill>
                  <a:srgbClr val="222A55"/>
                </a:solidFill>
                <a:hlinkClick r:id="rId11"/>
              </a:rPr>
              <a:t>s.hennebelle@ireps-bfc.org</a:t>
            </a:r>
            <a:r>
              <a:rPr lang="fr-FR" sz="1400" dirty="0">
                <a:solidFill>
                  <a:srgbClr val="222A55"/>
                </a:solidFill>
              </a:rPr>
              <a:t> </a:t>
            </a:r>
          </a:p>
          <a:p>
            <a:pPr algn="ctr"/>
            <a:r>
              <a:rPr lang="fr-FR" sz="1400" dirty="0">
                <a:solidFill>
                  <a:srgbClr val="222A55"/>
                </a:solidFill>
              </a:rPr>
              <a:t>03 81 41 93 91</a:t>
            </a:r>
          </a:p>
        </p:txBody>
      </p:sp>
    </p:spTree>
    <p:extLst>
      <p:ext uri="{BB962C8B-B14F-4D97-AF65-F5344CB8AC3E}">
        <p14:creationId xmlns:p14="http://schemas.microsoft.com/office/powerpoint/2010/main" val="2524612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15791590DDF949B29E6BAB566DA6B6" ma:contentTypeVersion="13" ma:contentTypeDescription="Crée un document." ma:contentTypeScope="" ma:versionID="18f7f128499dce78c6853228aee04c6d">
  <xsd:schema xmlns:xsd="http://www.w3.org/2001/XMLSchema" xmlns:xs="http://www.w3.org/2001/XMLSchema" xmlns:p="http://schemas.microsoft.com/office/2006/metadata/properties" xmlns:ns2="8837b984-bfcd-4146-b464-310aa63586c7" xmlns:ns3="8396b508-9bdf-4aa7-ae17-af5c058c6cad" targetNamespace="http://schemas.microsoft.com/office/2006/metadata/properties" ma:root="true" ma:fieldsID="37e5972aa8f7db292e1f508e35933c49" ns2:_="" ns3:_="">
    <xsd:import namespace="8837b984-bfcd-4146-b464-310aa63586c7"/>
    <xsd:import namespace="8396b508-9bdf-4aa7-ae17-af5c058c6c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7b984-bfcd-4146-b464-310aa63586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6b508-9bdf-4aa7-ae17-af5c058c6ca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2F0C1E-B89A-42CA-9366-BCC5CD7AC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8C1BC-649D-43A6-A582-90E0405C2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37b984-bfcd-4146-b464-310aa63586c7"/>
    <ds:schemaRef ds:uri="8396b508-9bdf-4aa7-ae17-af5c058c6c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059B12-09C2-4B46-9363-D75CC3BEB929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8837b984-bfcd-4146-b464-310aa63586c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272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Marion DEFAUT - Ireps BFC</cp:lastModifiedBy>
  <cp:revision>4</cp:revision>
  <cp:lastPrinted>2021-03-12T09:47:17Z</cp:lastPrinted>
  <dcterms:created xsi:type="dcterms:W3CDTF">2020-12-07T16:13:13Z</dcterms:created>
  <dcterms:modified xsi:type="dcterms:W3CDTF">2022-04-20T13:30:27Z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0x0101008415791590DDF949B29E6BAB566DA6B6</vt:lpwstr>
  </property>
</Properties>
</file>